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6503B6-D99C-4908-8F17-8FEA3956464C}" v="38" dt="2024-10-13T20:12:11.9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46" autoAdjust="0"/>
    <p:restoredTop sz="94660"/>
  </p:normalViewPr>
  <p:slideViewPr>
    <p:cSldViewPr snapToGrid="0">
      <p:cViewPr varScale="1">
        <p:scale>
          <a:sx n="20" d="100"/>
          <a:sy n="20" d="100"/>
        </p:scale>
        <p:origin x="1267" y="53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1389-4E5A-8C58-8E769D7BC0F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12A5-AD2F-4771-806E-E059BDEA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66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1389-4E5A-8C58-8E769D7BC0F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12A5-AD2F-4771-806E-E059BDEA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8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1389-4E5A-8C58-8E769D7BC0F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12A5-AD2F-4771-806E-E059BDEA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2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1389-4E5A-8C58-8E769D7BC0F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12A5-AD2F-4771-806E-E059BDEA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8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1389-4E5A-8C58-8E769D7BC0F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12A5-AD2F-4771-806E-E059BDEA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2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1389-4E5A-8C58-8E769D7BC0F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12A5-AD2F-4771-806E-E059BDEA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1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1389-4E5A-8C58-8E769D7BC0F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12A5-AD2F-4771-806E-E059BDEA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0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1389-4E5A-8C58-8E769D7BC0F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12A5-AD2F-4771-806E-E059BDEA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4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1389-4E5A-8C58-8E769D7BC0F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12A5-AD2F-4771-806E-E059BDEA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6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1389-4E5A-8C58-8E769D7BC0F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12A5-AD2F-4771-806E-E059BDEA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4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1389-4E5A-8C58-8E769D7BC0F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12A5-AD2F-4771-806E-E059BDEA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4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7D7CF-1389-4E5A-8C58-8E769D7BC0F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012A5-AD2F-4771-806E-E059BDEA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jp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A56F025-9429-563D-EAF9-09A6AFA1C8EE}"/>
              </a:ext>
            </a:extLst>
          </p:cNvPr>
          <p:cNvSpPr/>
          <p:nvPr/>
        </p:nvSpPr>
        <p:spPr>
          <a:xfrm>
            <a:off x="703798" y="24803601"/>
            <a:ext cx="23504942" cy="5158718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28C35EC-B70A-A8BF-C50F-F8A9F05ACB2F}"/>
              </a:ext>
            </a:extLst>
          </p:cNvPr>
          <p:cNvSpPr/>
          <p:nvPr/>
        </p:nvSpPr>
        <p:spPr>
          <a:xfrm>
            <a:off x="24842252" y="18417045"/>
            <a:ext cx="18629848" cy="11545273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pic>
        <p:nvPicPr>
          <p:cNvPr id="3" name="Picture 2" descr="A picture containing light, night sky&#10;&#10;Description automatically generated">
            <a:extLst>
              <a:ext uri="{FF2B5EF4-FFF2-40B4-BE49-F238E27FC236}">
                <a16:creationId xmlns:a16="http://schemas.microsoft.com/office/drawing/2014/main" id="{12FDB848-8635-9948-93A5-4D08013E5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4"/>
            <a:ext cx="43891200" cy="7315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77D047-EC6F-4A84-8847-940FBFE6EDBC}"/>
              </a:ext>
            </a:extLst>
          </p:cNvPr>
          <p:cNvSpPr txBox="1"/>
          <p:nvPr/>
        </p:nvSpPr>
        <p:spPr>
          <a:xfrm>
            <a:off x="703798" y="2230119"/>
            <a:ext cx="32625974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spc="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Emma Adolay</a:t>
            </a:r>
          </a:p>
          <a:p>
            <a:r>
              <a:rPr lang="en-US" sz="6600" b="1" spc="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Expected Graduation: May 2025</a:t>
            </a:r>
          </a:p>
          <a:p>
            <a:r>
              <a:rPr lang="en-US" sz="6600" b="1" spc="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534CB-8190-D348-8F4C-2D7F147E0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5200"/>
            <a:ext cx="43891200" cy="27432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5EF3E4-B6AD-8CA0-5D0B-27C6C7797868}"/>
              </a:ext>
            </a:extLst>
          </p:cNvPr>
          <p:cNvSpPr/>
          <p:nvPr/>
        </p:nvSpPr>
        <p:spPr>
          <a:xfrm>
            <a:off x="703798" y="7914267"/>
            <a:ext cx="23504942" cy="16526486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8DBDA-77CA-D952-6CA0-AFB03E5F728A}"/>
              </a:ext>
            </a:extLst>
          </p:cNvPr>
          <p:cNvSpPr txBox="1"/>
          <p:nvPr/>
        </p:nvSpPr>
        <p:spPr>
          <a:xfrm>
            <a:off x="1905421" y="8584662"/>
            <a:ext cx="1691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Pre-Medicine Focus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B4C3C0-E199-E83D-1EC9-119B19F509D7}"/>
              </a:ext>
            </a:extLst>
          </p:cNvPr>
          <p:cNvSpPr/>
          <p:nvPr/>
        </p:nvSpPr>
        <p:spPr>
          <a:xfrm>
            <a:off x="24842252" y="7914267"/>
            <a:ext cx="18629848" cy="9941469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7D249A-9797-9DF4-789D-341FDECA8C46}"/>
              </a:ext>
            </a:extLst>
          </p:cNvPr>
          <p:cNvSpPr txBox="1"/>
          <p:nvPr/>
        </p:nvSpPr>
        <p:spPr>
          <a:xfrm>
            <a:off x="25533502" y="8545844"/>
            <a:ext cx="1691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Research</a:t>
            </a:r>
            <a:r>
              <a:rPr lang="en-US" sz="8000" dirty="0"/>
              <a:t> </a:t>
            </a:r>
            <a:r>
              <a:rPr lang="en-US" sz="8000" b="1" dirty="0"/>
              <a:t>Experience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30257F-94DF-28EA-BA2C-93B0B4815D4D}"/>
              </a:ext>
            </a:extLst>
          </p:cNvPr>
          <p:cNvSpPr txBox="1"/>
          <p:nvPr/>
        </p:nvSpPr>
        <p:spPr>
          <a:xfrm>
            <a:off x="25533501" y="19042829"/>
            <a:ext cx="1691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Leadership within BME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1F703D-67F0-8504-8AFC-7FBDE8CD5363}"/>
              </a:ext>
            </a:extLst>
          </p:cNvPr>
          <p:cNvSpPr txBox="1"/>
          <p:nvPr/>
        </p:nvSpPr>
        <p:spPr>
          <a:xfrm>
            <a:off x="1252030" y="25091009"/>
            <a:ext cx="84803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Senior Design Project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A8DC06-9D64-49D1-333C-8810514B80B4}"/>
              </a:ext>
            </a:extLst>
          </p:cNvPr>
          <p:cNvSpPr txBox="1"/>
          <p:nvPr/>
        </p:nvSpPr>
        <p:spPr>
          <a:xfrm>
            <a:off x="1580112" y="9986229"/>
            <a:ext cx="113602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0" u="sng" dirty="0"/>
              <a:t>Emergency Room Medical Scribe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700" dirty="0">
                <a:latin typeface="-apple-system"/>
              </a:rPr>
              <a:t>IU </a:t>
            </a:r>
            <a:r>
              <a:rPr lang="en-US" sz="4700" b="0" i="0" dirty="0">
                <a:effectLst/>
                <a:latin typeface="-apple-system"/>
              </a:rPr>
              <a:t>Health Arnett Hospital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700" dirty="0">
                <a:latin typeface="-apple-system"/>
              </a:rPr>
              <a:t>500+ documented clinical hours to date</a:t>
            </a:r>
            <a:endParaRPr lang="en-US" sz="4700" b="0" i="0" dirty="0">
              <a:effectLst/>
              <a:latin typeface="-apple-system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700" b="0" i="0" dirty="0">
                <a:effectLst/>
                <a:latin typeface="-apple-system"/>
              </a:rPr>
              <a:t>Document patient encounters, including medical history, physical exams, and procedures, in electronic health records (EHR) systems</a:t>
            </a:r>
          </a:p>
        </p:txBody>
      </p:sp>
      <p:pic>
        <p:nvPicPr>
          <p:cNvPr id="18" name="Picture 17" descr="A hospital entrance with a red sign&#10;&#10;Description automatically generated">
            <a:extLst>
              <a:ext uri="{FF2B5EF4-FFF2-40B4-BE49-F238E27FC236}">
                <a16:creationId xmlns:a16="http://schemas.microsoft.com/office/drawing/2014/main" id="{7D2B02EE-DF86-DB36-10F4-79481A5A2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"/>
          <a:stretch/>
        </p:blipFill>
        <p:spPr>
          <a:xfrm>
            <a:off x="17256628" y="9545319"/>
            <a:ext cx="6015125" cy="5095336"/>
          </a:xfrm>
          <a:prstGeom prst="rect">
            <a:avLst/>
          </a:prstGeom>
        </p:spPr>
      </p:pic>
      <p:pic>
        <p:nvPicPr>
          <p:cNvPr id="1026" name="Picture 2" descr="INScribe">
            <a:extLst>
              <a:ext uri="{FF2B5EF4-FFF2-40B4-BE49-F238E27FC236}">
                <a16:creationId xmlns:a16="http://schemas.microsoft.com/office/drawing/2014/main" id="{17A5C384-C5D1-200F-E954-4D458EB1E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622" y="9739802"/>
            <a:ext cx="2796362" cy="279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4553FB1-1CD0-7B56-3D04-AE0D94216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t="12339"/>
          <a:stretch/>
        </p:blipFill>
        <p:spPr bwMode="auto">
          <a:xfrm>
            <a:off x="14310736" y="15208947"/>
            <a:ext cx="7756076" cy="534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ERNER ANNOUNCES QUARTERLY DIVIDEND">
            <a:extLst>
              <a:ext uri="{FF2B5EF4-FFF2-40B4-BE49-F238E27FC236}">
                <a16:creationId xmlns:a16="http://schemas.microsoft.com/office/drawing/2014/main" id="{A45A3A1E-538D-2961-FA30-D31207447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6779" y="12642604"/>
            <a:ext cx="3890006" cy="204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1C00FB70-0D29-E131-6405-38D53CE20C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7"/>
          <a:stretch/>
        </p:blipFill>
        <p:spPr>
          <a:xfrm>
            <a:off x="12221748" y="21151508"/>
            <a:ext cx="2724333" cy="3065523"/>
          </a:xfrm>
          <a:prstGeom prst="rect">
            <a:avLst/>
          </a:prstGeom>
        </p:spPr>
      </p:pic>
      <p:pic>
        <p:nvPicPr>
          <p:cNvPr id="26" name="Picture 25" descr="Two people walking on a sidewalk&#10;&#10;Description automatically generated">
            <a:extLst>
              <a:ext uri="{FF2B5EF4-FFF2-40B4-BE49-F238E27FC236}">
                <a16:creationId xmlns:a16="http://schemas.microsoft.com/office/drawing/2014/main" id="{4467577C-90C7-FD15-14A2-46BB9B26CC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34128"/>
          <a:stretch/>
        </p:blipFill>
        <p:spPr>
          <a:xfrm>
            <a:off x="15431485" y="21110745"/>
            <a:ext cx="4342985" cy="3065523"/>
          </a:xfrm>
          <a:prstGeom prst="rect">
            <a:avLst/>
          </a:prstGeom>
        </p:spPr>
      </p:pic>
      <p:pic>
        <p:nvPicPr>
          <p:cNvPr id="28" name="Picture 27" descr="A person in a surgery&#10;&#10;Description automatically generated with medium confidence">
            <a:extLst>
              <a:ext uri="{FF2B5EF4-FFF2-40B4-BE49-F238E27FC236}">
                <a16:creationId xmlns:a16="http://schemas.microsoft.com/office/drawing/2014/main" id="{A5E8F215-232D-E7E1-10BD-84CA0EB49B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" r="3498" b="19608"/>
          <a:stretch/>
        </p:blipFill>
        <p:spPr>
          <a:xfrm>
            <a:off x="20259874" y="21110745"/>
            <a:ext cx="2059734" cy="306552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1C8196B-E28E-941E-47F5-AD0D85F59A40}"/>
              </a:ext>
            </a:extLst>
          </p:cNvPr>
          <p:cNvSpPr txBox="1"/>
          <p:nvPr/>
        </p:nvSpPr>
        <p:spPr>
          <a:xfrm>
            <a:off x="25386611" y="10044508"/>
            <a:ext cx="953312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0" b="0" i="0" u="sng" dirty="0">
                <a:effectLst/>
                <a:latin typeface="-apple-system"/>
              </a:rPr>
              <a:t>Purdue Center for Paralysis Research (CPR)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700" b="0" i="0" dirty="0">
                <a:effectLst/>
                <a:latin typeface="-apple-system"/>
              </a:rPr>
              <a:t>Working under Dr. </a:t>
            </a:r>
            <a:r>
              <a:rPr lang="en-US" sz="4700" b="0" i="0" dirty="0" err="1">
                <a:effectLst/>
                <a:latin typeface="-apple-system"/>
              </a:rPr>
              <a:t>Riyi</a:t>
            </a:r>
            <a:r>
              <a:rPr lang="en-US" sz="4700" b="0" i="0" dirty="0">
                <a:effectLst/>
                <a:latin typeface="-apple-system"/>
              </a:rPr>
              <a:t> Shi and </a:t>
            </a:r>
            <a:r>
              <a:rPr lang="en-US" sz="4700" b="0" i="0" dirty="0" err="1">
                <a:effectLst/>
                <a:latin typeface="-apple-system"/>
              </a:rPr>
              <a:t>Shatha</a:t>
            </a:r>
            <a:r>
              <a:rPr lang="en-US" sz="4700" b="0" i="0" dirty="0">
                <a:effectLst/>
                <a:latin typeface="-apple-system"/>
              </a:rPr>
              <a:t> Mufti, PharmD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700" b="0" i="0" dirty="0">
                <a:effectLst/>
                <a:latin typeface="-apple-system"/>
              </a:rPr>
              <a:t>Investigating mechanisms that underlie seizure development after traumatic brain injury (TBI)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700" dirty="0">
                <a:latin typeface="-apple-system"/>
              </a:rPr>
              <a:t>S</a:t>
            </a:r>
            <a:r>
              <a:rPr lang="en-US" sz="4700" b="0" i="0" dirty="0">
                <a:effectLst/>
                <a:latin typeface="-apple-system"/>
              </a:rPr>
              <a:t>tudying electrophysiological and morphological changes in neuronal networks post-injury</a:t>
            </a:r>
          </a:p>
        </p:txBody>
      </p:sp>
      <p:pic>
        <p:nvPicPr>
          <p:cNvPr id="1050" name="Picture 26" descr="Purdue University College of Veterinary Medicine &amp; Veterinary Hospital |  LinkedIn">
            <a:extLst>
              <a:ext uri="{FF2B5EF4-FFF2-40B4-BE49-F238E27FC236}">
                <a16:creationId xmlns:a16="http://schemas.microsoft.com/office/drawing/2014/main" id="{30C0E10E-9184-C5BA-3791-7DB65D2FC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9731" y="9047060"/>
            <a:ext cx="3823397" cy="382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machine in a room&#10;&#10;Description automatically generated">
            <a:extLst>
              <a:ext uri="{FF2B5EF4-FFF2-40B4-BE49-F238E27FC236}">
                <a16:creationId xmlns:a16="http://schemas.microsoft.com/office/drawing/2014/main" id="{6BE2F396-1EA6-9B84-0070-C4062D9122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210" y="8732640"/>
            <a:ext cx="3367857" cy="5524930"/>
          </a:xfrm>
          <a:prstGeom prst="rect">
            <a:avLst/>
          </a:prstGeom>
        </p:spPr>
      </p:pic>
      <p:pic>
        <p:nvPicPr>
          <p:cNvPr id="33" name="Picture 32" descr="A colorful lines and dots&#10;&#10;Description automatically generated with medium confidence">
            <a:extLst>
              <a:ext uri="{FF2B5EF4-FFF2-40B4-BE49-F238E27FC236}">
                <a16:creationId xmlns:a16="http://schemas.microsoft.com/office/drawing/2014/main" id="{F9D41412-713E-43BC-3F03-3FA97B76C2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653" y="13376256"/>
            <a:ext cx="4048209" cy="404820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47444E31-6F52-51A4-5411-53CABA0600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824434" y="14657140"/>
            <a:ext cx="2642948" cy="264294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7431716-8B92-7B43-FDED-4B71D433B61F}"/>
              </a:ext>
            </a:extLst>
          </p:cNvPr>
          <p:cNvSpPr txBox="1"/>
          <p:nvPr/>
        </p:nvSpPr>
        <p:spPr>
          <a:xfrm>
            <a:off x="25533501" y="20492178"/>
            <a:ext cx="13418489" cy="1021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0" u="sng" dirty="0">
                <a:latin typeface="-apple-system"/>
              </a:rPr>
              <a:t>Undergraduate Teaching Assistant (UGTA) Experience</a:t>
            </a:r>
            <a:endParaRPr lang="en-US" sz="4700" b="0" i="0" u="sng" dirty="0">
              <a:effectLst/>
              <a:latin typeface="-apple-system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700" b="0" i="0" dirty="0">
                <a:effectLst/>
                <a:latin typeface="-apple-system"/>
              </a:rPr>
              <a:t>BME 32001 (previously 205): Biomolecular and Cellular Systems Laboratory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700" dirty="0">
                <a:latin typeface="-apple-system"/>
              </a:rPr>
              <a:t>BME 256: Physiological Modeling in Human Health</a:t>
            </a:r>
          </a:p>
          <a:p>
            <a:r>
              <a:rPr lang="en-US" sz="4700" dirty="0">
                <a:latin typeface="-apple-system"/>
              </a:rPr>
              <a:t> </a:t>
            </a:r>
          </a:p>
          <a:p>
            <a:r>
              <a:rPr lang="en-US" sz="4700" u="sng" dirty="0">
                <a:latin typeface="-apple-system"/>
              </a:rPr>
              <a:t>Alpha Eta Mu Beta (AEMB), Purdue Chapter of the National BME Honor Society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700" b="0" i="0" dirty="0">
                <a:effectLst/>
                <a:latin typeface="-apple-system"/>
              </a:rPr>
              <a:t>Secretary 2023-24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700" b="0" i="0" dirty="0">
                <a:effectLst/>
                <a:latin typeface="-apple-system"/>
              </a:rPr>
              <a:t>President 2024-25 (current)</a:t>
            </a:r>
          </a:p>
          <a:p>
            <a:endParaRPr lang="en-US" sz="4700" b="0" i="0" dirty="0">
              <a:effectLst/>
              <a:latin typeface="-apple-system"/>
            </a:endParaRPr>
          </a:p>
          <a:p>
            <a:r>
              <a:rPr lang="en-US" sz="4700" u="sng" dirty="0">
                <a:latin typeface="-apple-system"/>
              </a:rPr>
              <a:t>Weldon School of Biomedical </a:t>
            </a:r>
          </a:p>
          <a:p>
            <a:r>
              <a:rPr lang="en-US" sz="4700" u="sng" dirty="0">
                <a:latin typeface="-apple-system"/>
              </a:rPr>
              <a:t>Engineering  Ambassador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700" b="0" i="0" dirty="0">
              <a:effectLst/>
              <a:latin typeface="-apple-system"/>
            </a:endParaRPr>
          </a:p>
          <a:p>
            <a:endParaRPr lang="en-US" sz="4700" b="0" i="0" dirty="0">
              <a:effectLst/>
              <a:latin typeface="-apple-system"/>
            </a:endParaRPr>
          </a:p>
        </p:txBody>
      </p:sp>
      <p:pic>
        <p:nvPicPr>
          <p:cNvPr id="45" name="Picture 44" descr="A black and white logo&#10;&#10;Description automatically generated">
            <a:extLst>
              <a:ext uri="{FF2B5EF4-FFF2-40B4-BE49-F238E27FC236}">
                <a16:creationId xmlns:a16="http://schemas.microsoft.com/office/drawing/2014/main" id="{DE8580C9-D63B-E357-A836-B7E119BEE8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5376" y="25034047"/>
            <a:ext cx="5019360" cy="4585505"/>
          </a:xfrm>
          <a:prstGeom prst="flowChartConnector">
            <a:avLst/>
          </a:prstGeom>
        </p:spPr>
      </p:pic>
      <p:pic>
        <p:nvPicPr>
          <p:cNvPr id="47" name="Picture 4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5C5D4EC-026E-D894-4212-5FE0D6AD705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7176" y="25398650"/>
            <a:ext cx="3968620" cy="3968620"/>
          </a:xfrm>
          <a:prstGeom prst="rect">
            <a:avLst/>
          </a:prstGeom>
        </p:spPr>
      </p:pic>
      <p:pic>
        <p:nvPicPr>
          <p:cNvPr id="49" name="Picture 48" descr="A room with a chalkboard and tables&#10;&#10;Description automatically generated">
            <a:extLst>
              <a:ext uri="{FF2B5EF4-FFF2-40B4-BE49-F238E27FC236}">
                <a16:creationId xmlns:a16="http://schemas.microsoft.com/office/drawing/2014/main" id="{EDFE7CB7-A5BD-8506-A770-5B22459763F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027" y="20688874"/>
            <a:ext cx="3767762" cy="2825822"/>
          </a:xfrm>
          <a:prstGeom prst="rect">
            <a:avLst/>
          </a:prstGeom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4B447E26-9052-1C99-8D6D-596D9A69D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0094" y="26246139"/>
            <a:ext cx="3007563" cy="264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A logo with a uterus&#10;&#10;Description automatically generated">
            <a:extLst>
              <a:ext uri="{FF2B5EF4-FFF2-40B4-BE49-F238E27FC236}">
                <a16:creationId xmlns:a16="http://schemas.microsoft.com/office/drawing/2014/main" id="{AC4B1AB5-C32F-81C8-5EE4-1A00AA90BAA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466" y="25802984"/>
            <a:ext cx="3658710" cy="353200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07B552FB-4DB6-BAAA-688F-9AA21A339F66}"/>
              </a:ext>
            </a:extLst>
          </p:cNvPr>
          <p:cNvSpPr txBox="1"/>
          <p:nvPr/>
        </p:nvSpPr>
        <p:spPr>
          <a:xfrm>
            <a:off x="1088480" y="26165832"/>
            <a:ext cx="1671183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600" i="0" dirty="0">
                <a:solidFill>
                  <a:srgbClr val="333333"/>
                </a:solidFill>
                <a:effectLst/>
              </a:rPr>
              <a:t>Mentored by Dr. Nan Kong and Dr. Charles </a:t>
            </a:r>
            <a:r>
              <a:rPr lang="en-US" sz="4600" i="0" dirty="0" err="1">
                <a:solidFill>
                  <a:srgbClr val="333333"/>
                </a:solidFill>
                <a:effectLst/>
              </a:rPr>
              <a:t>Babbs</a:t>
            </a:r>
            <a:endParaRPr lang="en-US" sz="4600" i="0" dirty="0">
              <a:solidFill>
                <a:srgbClr val="333333"/>
              </a:solidFill>
              <a:effectLst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600" i="0" dirty="0">
                <a:solidFill>
                  <a:srgbClr val="333333"/>
                </a:solidFill>
                <a:effectLst/>
              </a:rPr>
              <a:t>Non-invasive, at-home diagnosis and differentiation of PCOS </a:t>
            </a:r>
          </a:p>
          <a:p>
            <a:r>
              <a:rPr lang="en-US" sz="4600" i="0" dirty="0">
                <a:solidFill>
                  <a:srgbClr val="333333"/>
                </a:solidFill>
                <a:effectLst/>
              </a:rPr>
              <a:t>    and endometriosis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600" i="0" dirty="0">
                <a:solidFill>
                  <a:srgbClr val="333333"/>
                </a:solidFill>
                <a:effectLst/>
              </a:rPr>
              <a:t>Provider web application for OB/GYN clinics + patient mobile app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600" i="0" dirty="0">
                <a:solidFill>
                  <a:srgbClr val="333333"/>
                </a:solidFill>
                <a:effectLst/>
              </a:rPr>
              <a:t>NIH </a:t>
            </a:r>
            <a:r>
              <a:rPr lang="en-US" sz="4600" i="0" dirty="0" err="1">
                <a:solidFill>
                  <a:srgbClr val="333333"/>
                </a:solidFill>
                <a:effectLst/>
              </a:rPr>
              <a:t>RADx</a:t>
            </a:r>
            <a:r>
              <a:rPr lang="en-US" sz="4600" i="0" dirty="0">
                <a:solidFill>
                  <a:srgbClr val="333333"/>
                </a:solidFill>
                <a:effectLst/>
              </a:rPr>
              <a:t> Tech ACT ENDO Challenge</a:t>
            </a:r>
            <a:endParaRPr lang="en-US" sz="4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28B7877-A668-05EA-886B-6CB240939DA2}"/>
              </a:ext>
            </a:extLst>
          </p:cNvPr>
          <p:cNvSpPr txBox="1"/>
          <p:nvPr/>
        </p:nvSpPr>
        <p:spPr>
          <a:xfrm>
            <a:off x="1602420" y="15280490"/>
            <a:ext cx="127306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0" u="sng" dirty="0">
                <a:latin typeface="-apple-system"/>
              </a:rPr>
              <a:t>IUH Clinical Immersion Program – INTENT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700" b="0" i="0" dirty="0">
                <a:effectLst/>
                <a:latin typeface="-apple-system"/>
              </a:rPr>
              <a:t>Hosted by IU School of Medicine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700" b="0" i="0" dirty="0">
                <a:effectLst/>
                <a:latin typeface="-apple-system"/>
              </a:rPr>
              <a:t>Earned approx</a:t>
            </a:r>
            <a:r>
              <a:rPr lang="en-US" sz="4700" dirty="0">
                <a:latin typeface="-apple-system"/>
              </a:rPr>
              <a:t>.</a:t>
            </a:r>
            <a:r>
              <a:rPr lang="en-US" sz="4700" b="0" i="0" dirty="0">
                <a:effectLst/>
                <a:latin typeface="-apple-system"/>
              </a:rPr>
              <a:t> 25 hours of surgical shadowing experience at IUH Methodist, Eskenazi, Riley’s, and University Hospital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700" b="0" i="0" dirty="0">
                <a:effectLst/>
                <a:latin typeface="-apple-system"/>
              </a:rPr>
              <a:t>Networked with industry professionals from medical device companies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5DDCE8E-E4EB-2844-4B0D-1E47768E2F9C}"/>
              </a:ext>
            </a:extLst>
          </p:cNvPr>
          <p:cNvSpPr txBox="1"/>
          <p:nvPr/>
        </p:nvSpPr>
        <p:spPr>
          <a:xfrm>
            <a:off x="1602420" y="20337848"/>
            <a:ext cx="113602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0" u="sng" dirty="0">
                <a:latin typeface="-apple-system"/>
              </a:rPr>
              <a:t>Other experience: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700" dirty="0">
                <a:latin typeface="-apple-system"/>
              </a:rPr>
              <a:t>Cardiovascular OR and IR shadow    through BME 460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700" dirty="0">
                <a:latin typeface="-apple-system"/>
              </a:rPr>
              <a:t>Internal Medicine shadow at VA Clinic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700" dirty="0">
                <a:latin typeface="-apple-system"/>
              </a:rPr>
              <a:t>Psychology minor</a:t>
            </a:r>
          </a:p>
        </p:txBody>
      </p:sp>
    </p:spTree>
    <p:extLst>
      <p:ext uri="{BB962C8B-B14F-4D97-AF65-F5344CB8AC3E}">
        <p14:creationId xmlns:p14="http://schemas.microsoft.com/office/powerpoint/2010/main" val="333046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1457</TotalTime>
  <Words>250</Words>
  <Application>Microsoft Office PowerPoint</Application>
  <PresentationFormat>Custom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-apple-system</vt:lpstr>
      <vt:lpstr>Arial</vt:lpstr>
      <vt:lpstr>Calibri</vt:lpstr>
      <vt:lpstr>Calibri Light</vt:lpstr>
      <vt:lpstr>Franklin Gothic Book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Bowers, Anna K</dc:creator>
  <cp:lastModifiedBy>Adolay, Emilia Jean</cp:lastModifiedBy>
  <cp:revision>17</cp:revision>
  <dcterms:created xsi:type="dcterms:W3CDTF">2020-02-21T22:56:35Z</dcterms:created>
  <dcterms:modified xsi:type="dcterms:W3CDTF">2024-10-14T14:04:51Z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2023-07-15T19:03:34Z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195a5c6a-5eb3-46ba-b63e-02bf876eb314</vt:lpwstr>
  </property>
  <property fmtid="{D5CDD505-2E9C-101B-9397-08002B2CF9AE}" pid="8" name="MSIP_Label_4044bd30-2ed7-4c9d-9d12-46200872a97b_ContentBits">
    <vt:lpwstr>0</vt:lpwstr>
  </property>
</Properties>
</file>